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5" r:id="rId2"/>
    <p:sldId id="277" r:id="rId3"/>
    <p:sldId id="278" r:id="rId4"/>
    <p:sldId id="276" r:id="rId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A45E"/>
    <a:srgbClr val="3E99D4"/>
    <a:srgbClr val="FFD267"/>
    <a:srgbClr val="E6E6E6"/>
    <a:srgbClr val="FFC000"/>
    <a:srgbClr val="9563AA"/>
    <a:srgbClr val="13B794"/>
    <a:srgbClr val="9EC979"/>
    <a:srgbClr val="F4944A"/>
    <a:srgbClr val="FF7C8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72" d="100"/>
          <a:sy n="72" d="100"/>
        </p:scale>
        <p:origin x="308"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D8A7CF7-5018-459D-AD17-072B7661FC2F}"/>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2EE43A44-285D-4F47-B6AC-712FE8505B2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DB0D2733-6638-4A83-81DF-30DA777C1933}"/>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5" name="Espace réservé du pied de page 4">
            <a:extLst>
              <a:ext uri="{FF2B5EF4-FFF2-40B4-BE49-F238E27FC236}">
                <a16:creationId xmlns:a16="http://schemas.microsoft.com/office/drawing/2014/main" id="{9B5ABF5F-2082-4F10-9555-4530D549675E}"/>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7D19A1E3-8DEF-461B-A20B-129CF0A9FD7A}"/>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3760080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CF18F5-A870-483B-A2AA-166642A2DADB}"/>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2A35F9EC-2904-432B-8F13-0E90921D149C}"/>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CE968C7-AF9B-4262-A026-6260B97AA077}"/>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5" name="Espace réservé du pied de page 4">
            <a:extLst>
              <a:ext uri="{FF2B5EF4-FFF2-40B4-BE49-F238E27FC236}">
                <a16:creationId xmlns:a16="http://schemas.microsoft.com/office/drawing/2014/main" id="{3EE28951-FE01-451B-9ED0-54DB4EDFC5DF}"/>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DA2B9FD0-57CE-450D-AF7F-3F4651AD6B65}"/>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40800701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49E1C29C-A626-402D-B4C4-3316CD582A12}"/>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060BCB7B-962D-4C3D-B95E-7D50F7174CC9}"/>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41DC5CA-8D95-4443-AA0C-4A52CAFFBF0C}"/>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5" name="Espace réservé du pied de page 4">
            <a:extLst>
              <a:ext uri="{FF2B5EF4-FFF2-40B4-BE49-F238E27FC236}">
                <a16:creationId xmlns:a16="http://schemas.microsoft.com/office/drawing/2014/main" id="{97F31A51-DD59-4321-9C53-5E66F62FEE8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2E8FF0F-E355-43D6-B89A-3D627887DCDB}"/>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309037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D0EA2C4-32E4-4619-8C6E-7276CC9F2EDC}"/>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60569CDE-0F48-4B49-A550-E0CC14735499}"/>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084D078-2192-4800-BBFB-2665A7D76415}"/>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5" name="Espace réservé du pied de page 4">
            <a:extLst>
              <a:ext uri="{FF2B5EF4-FFF2-40B4-BE49-F238E27FC236}">
                <a16:creationId xmlns:a16="http://schemas.microsoft.com/office/drawing/2014/main" id="{5A020D76-236D-44FC-8DF4-4C3CCD55015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76AB3CE-8CBC-490C-80BF-4CE519E9867B}"/>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39182399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80B585C-5A99-439C-99C8-F6B8A0FF332F}"/>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3FCBB1C4-A42A-4A62-B1B1-AE7B5F315C8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E0F8C60C-38A7-496C-A84C-ECF8A2F036CE}"/>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5" name="Espace réservé du pied de page 4">
            <a:extLst>
              <a:ext uri="{FF2B5EF4-FFF2-40B4-BE49-F238E27FC236}">
                <a16:creationId xmlns:a16="http://schemas.microsoft.com/office/drawing/2014/main" id="{28ABCEC9-C56C-425B-B5F2-EB46B17C8A62}"/>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1F5224B-0A3C-4E2B-805B-F023EBA0E1DB}"/>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9909139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2199938-C4F6-41BF-8573-80AE7237D405}"/>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3AAD68A7-84B7-4D61-907C-9B05E48A94E4}"/>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57066D4A-F9F7-4E98-8852-8AD8B2C405DE}"/>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3140D07D-9D17-45DF-83C2-67025D5DD882}"/>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6" name="Espace réservé du pied de page 5">
            <a:extLst>
              <a:ext uri="{FF2B5EF4-FFF2-40B4-BE49-F238E27FC236}">
                <a16:creationId xmlns:a16="http://schemas.microsoft.com/office/drawing/2014/main" id="{5BE795B4-DFB5-4BCB-BA56-61B6CF4F870B}"/>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E6CD303C-910C-4644-BCE7-94A3FA1487EC}"/>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11404366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93624A-7312-446A-8929-BE89F3FE2046}"/>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5EE47912-690C-4F29-AD1C-CAB1B139046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F8A942E8-FE88-4E61-B79E-2021D56FB5C5}"/>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91D88AFB-B350-4412-8538-89E2368385E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81924D00-6DB4-4499-92C7-C3F2C3DC23F7}"/>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751AD8AD-7CAD-4BF0-9BC6-DBEAE83FAA56}"/>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8" name="Espace réservé du pied de page 7">
            <a:extLst>
              <a:ext uri="{FF2B5EF4-FFF2-40B4-BE49-F238E27FC236}">
                <a16:creationId xmlns:a16="http://schemas.microsoft.com/office/drawing/2014/main" id="{1E36D63F-AEE4-44D5-8C0E-B06C3F949CE9}"/>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9104432E-C888-4237-9A7E-7A99355F2297}"/>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3375102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9744E09-4533-4AF4-81B1-6374DD3F5EAC}"/>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B343CAD9-07D3-4CEF-9A7F-EECB7187CA47}"/>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4" name="Espace réservé du pied de page 3">
            <a:extLst>
              <a:ext uri="{FF2B5EF4-FFF2-40B4-BE49-F238E27FC236}">
                <a16:creationId xmlns:a16="http://schemas.microsoft.com/office/drawing/2014/main" id="{F5B62CF2-4D8A-4450-BACD-59D9F5825BFE}"/>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A3408973-7234-4688-9034-4928D063CFDB}"/>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31576911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0D28A650-0AF8-4EE9-885E-7099647B37AE}"/>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3" name="Espace réservé du pied de page 2">
            <a:extLst>
              <a:ext uri="{FF2B5EF4-FFF2-40B4-BE49-F238E27FC236}">
                <a16:creationId xmlns:a16="http://schemas.microsoft.com/office/drawing/2014/main" id="{FDFEE79C-53E6-48A0-B598-6C4B9D0D3505}"/>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850409B0-6A99-4AE1-B046-BCE006F916F1}"/>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40027051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331784A-625A-4766-8C8A-129F82D556F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0B48D90A-3BCA-4DAF-AEF1-343CB7C2F63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38FAFA7F-2EEA-4151-8255-BB36A39BB2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B0FFC4A7-7D99-4237-91FB-CEEC0337E1C2}"/>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6" name="Espace réservé du pied de page 5">
            <a:extLst>
              <a:ext uri="{FF2B5EF4-FFF2-40B4-BE49-F238E27FC236}">
                <a16:creationId xmlns:a16="http://schemas.microsoft.com/office/drawing/2014/main" id="{DFB97482-D3AC-4549-BF59-7BB267F56284}"/>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67C5EF17-BE7B-4A6F-8A98-2B67023F4B00}"/>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1503478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D4CE5D9-489F-4806-9700-8402E3431FB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1153A15A-2E49-463F-A85A-0FF637521E0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DCE76C0A-4077-41CD-90C2-A12624BA3D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32091334-92BC-4936-A9E8-35B9E72307F0}"/>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6" name="Espace réservé du pied de page 5">
            <a:extLst>
              <a:ext uri="{FF2B5EF4-FFF2-40B4-BE49-F238E27FC236}">
                <a16:creationId xmlns:a16="http://schemas.microsoft.com/office/drawing/2014/main" id="{777DF857-89E7-4408-A205-046358E9D3E2}"/>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B19D3499-8381-4087-AF4D-3C7AD3AA2307}"/>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29240658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C94A0D7B-7516-4134-A780-9A5C62DA582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DE11AFC8-C16D-4ACC-ADE6-0BBA35F5B5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4596B21-8E38-43D0-9695-6439C5B2313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19A72E-7509-49C7-A3FA-FB15D82B4CFB}" type="datetimeFigureOut">
              <a:rPr lang="fr-FR" smtClean="0"/>
              <a:t>08/09/2022</a:t>
            </a:fld>
            <a:endParaRPr lang="fr-FR"/>
          </a:p>
        </p:txBody>
      </p:sp>
      <p:sp>
        <p:nvSpPr>
          <p:cNvPr id="5" name="Espace réservé du pied de page 4">
            <a:extLst>
              <a:ext uri="{FF2B5EF4-FFF2-40B4-BE49-F238E27FC236}">
                <a16:creationId xmlns:a16="http://schemas.microsoft.com/office/drawing/2014/main" id="{4C45F137-E294-455D-90F0-9F668D2A85A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F3883DAD-2CA3-45B6-B752-CC5E2D2FE30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309C9F-5707-4E1E-AD5D-9B8D071B1E9C}" type="slidenum">
              <a:rPr lang="fr-FR" smtClean="0"/>
              <a:t>‹N°›</a:t>
            </a:fld>
            <a:endParaRPr lang="fr-FR"/>
          </a:p>
        </p:txBody>
      </p:sp>
    </p:spTree>
    <p:extLst>
      <p:ext uri="{BB962C8B-B14F-4D97-AF65-F5344CB8AC3E}">
        <p14:creationId xmlns:p14="http://schemas.microsoft.com/office/powerpoint/2010/main" val="14529832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9A45E"/>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B9E0EEC-9561-4F9F-AD1A-B641287C3BB7}"/>
              </a:ext>
            </a:extLst>
          </p:cNvPr>
          <p:cNvSpPr>
            <a:spLocks noGrp="1"/>
          </p:cNvSpPr>
          <p:nvPr>
            <p:ph type="ctrTitle"/>
          </p:nvPr>
        </p:nvSpPr>
        <p:spPr>
          <a:xfrm>
            <a:off x="1524000" y="1984571"/>
            <a:ext cx="9144000" cy="2888857"/>
          </a:xfrm>
          <a:noFill/>
        </p:spPr>
        <p:txBody>
          <a:bodyPr anchor="ctr" anchorCtr="0">
            <a:normAutofit/>
          </a:bodyPr>
          <a:lstStyle/>
          <a:p>
            <a:r>
              <a:rPr lang="fr-FR" sz="5400" b="1" dirty="0">
                <a:solidFill>
                  <a:srgbClr val="7030A0"/>
                </a:solidFill>
              </a:rPr>
              <a:t>Stratégie 7:</a:t>
            </a:r>
            <a:br>
              <a:rPr lang="fr-FR" b="1" dirty="0">
                <a:solidFill>
                  <a:srgbClr val="FEFEFE"/>
                </a:solidFill>
              </a:rPr>
            </a:br>
            <a:r>
              <a:rPr lang="fr-FR" sz="4800" b="1" dirty="0"/>
              <a:t>Émettre des hypothèses. </a:t>
            </a:r>
            <a:endParaRPr lang="fr-FR" b="1" dirty="0"/>
          </a:p>
        </p:txBody>
      </p:sp>
      <p:sp>
        <p:nvSpPr>
          <p:cNvPr id="3" name="Sous-titre 2">
            <a:extLst>
              <a:ext uri="{FF2B5EF4-FFF2-40B4-BE49-F238E27FC236}">
                <a16:creationId xmlns:a16="http://schemas.microsoft.com/office/drawing/2014/main" id="{128E0CB4-F535-494A-88A1-DC2417ED8A34}"/>
              </a:ext>
            </a:extLst>
          </p:cNvPr>
          <p:cNvSpPr>
            <a:spLocks noGrp="1"/>
          </p:cNvSpPr>
          <p:nvPr>
            <p:ph type="subTitle" idx="1"/>
          </p:nvPr>
        </p:nvSpPr>
        <p:spPr>
          <a:xfrm>
            <a:off x="1524000" y="5962033"/>
            <a:ext cx="9144000" cy="750536"/>
          </a:xfrm>
        </p:spPr>
        <p:txBody>
          <a:bodyPr>
            <a:normAutofit/>
          </a:bodyPr>
          <a:lstStyle/>
          <a:p>
            <a:r>
              <a:rPr lang="fr-FR" sz="4400" dirty="0">
                <a:solidFill>
                  <a:srgbClr val="002060"/>
                </a:solidFill>
              </a:rPr>
              <a:t>Rituel</a:t>
            </a:r>
            <a:r>
              <a:rPr lang="fr-FR" sz="4400" dirty="0"/>
              <a:t> – semaine 3</a:t>
            </a:r>
          </a:p>
        </p:txBody>
      </p:sp>
      <p:sp>
        <p:nvSpPr>
          <p:cNvPr id="6" name="ZoneTexte 5">
            <a:extLst>
              <a:ext uri="{FF2B5EF4-FFF2-40B4-BE49-F238E27FC236}">
                <a16:creationId xmlns:a16="http://schemas.microsoft.com/office/drawing/2014/main" id="{E01DF116-582E-4194-9840-E885F43FEFE9}"/>
              </a:ext>
            </a:extLst>
          </p:cNvPr>
          <p:cNvSpPr txBox="1"/>
          <p:nvPr/>
        </p:nvSpPr>
        <p:spPr>
          <a:xfrm>
            <a:off x="8305800" y="6229866"/>
            <a:ext cx="3680354" cy="369332"/>
          </a:xfrm>
          <a:prstGeom prst="rect">
            <a:avLst/>
          </a:prstGeom>
          <a:noFill/>
        </p:spPr>
        <p:txBody>
          <a:bodyPr wrap="square" rtlCol="0">
            <a:spAutoFit/>
          </a:bodyPr>
          <a:lstStyle/>
          <a:p>
            <a:pPr algn="r"/>
            <a:r>
              <a:rPr lang="fr-FR" dirty="0"/>
              <a:t>Projet 6</a:t>
            </a:r>
          </a:p>
        </p:txBody>
      </p:sp>
      <p:pic>
        <p:nvPicPr>
          <p:cNvPr id="13" name="Image 12">
            <a:extLst>
              <a:ext uri="{FF2B5EF4-FFF2-40B4-BE49-F238E27FC236}">
                <a16:creationId xmlns:a16="http://schemas.microsoft.com/office/drawing/2014/main" id="{E55DCA4C-C16A-4B2C-A5B1-2DB97AF11D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845" y="6036734"/>
            <a:ext cx="2100195" cy="601134"/>
          </a:xfrm>
          <a:prstGeom prst="rect">
            <a:avLst/>
          </a:prstGeom>
        </p:spPr>
      </p:pic>
      <p:pic>
        <p:nvPicPr>
          <p:cNvPr id="8" name="Image 7">
            <a:extLst>
              <a:ext uri="{FF2B5EF4-FFF2-40B4-BE49-F238E27FC236}">
                <a16:creationId xmlns:a16="http://schemas.microsoft.com/office/drawing/2014/main" id="{B50445A9-7E2C-1910-E8EA-FBBFAD8D0B8B}"/>
              </a:ext>
            </a:extLst>
          </p:cNvPr>
          <p:cNvPicPr>
            <a:picLocks noChangeAspect="1"/>
          </p:cNvPicPr>
          <p:nvPr/>
        </p:nvPicPr>
        <p:blipFill>
          <a:blip r:embed="rId3"/>
          <a:stretch>
            <a:fillRect/>
          </a:stretch>
        </p:blipFill>
        <p:spPr>
          <a:xfrm>
            <a:off x="10592747" y="258802"/>
            <a:ext cx="1292560" cy="1440000"/>
          </a:xfrm>
          <a:prstGeom prst="rect">
            <a:avLst/>
          </a:prstGeom>
        </p:spPr>
      </p:pic>
      <p:pic>
        <p:nvPicPr>
          <p:cNvPr id="7" name="Image 6">
            <a:extLst>
              <a:ext uri="{FF2B5EF4-FFF2-40B4-BE49-F238E27FC236}">
                <a16:creationId xmlns:a16="http://schemas.microsoft.com/office/drawing/2014/main" id="{D6B012D2-9EB9-3A15-BF6F-3308B478FC66}"/>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2823675" y="5956087"/>
            <a:ext cx="1062526" cy="680780"/>
          </a:xfrm>
          <a:prstGeom prst="rect">
            <a:avLst/>
          </a:prstGeom>
        </p:spPr>
      </p:pic>
    </p:spTree>
    <p:extLst>
      <p:ext uri="{BB962C8B-B14F-4D97-AF65-F5344CB8AC3E}">
        <p14:creationId xmlns:p14="http://schemas.microsoft.com/office/powerpoint/2010/main" val="31465155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A730E1E7-82E6-4BC3-8449-28C1EEDB3A91}"/>
              </a:ext>
            </a:extLst>
          </p:cNvPr>
          <p:cNvSpPr txBox="1"/>
          <p:nvPr/>
        </p:nvSpPr>
        <p:spPr>
          <a:xfrm>
            <a:off x="8305800" y="6229866"/>
            <a:ext cx="3680354" cy="369332"/>
          </a:xfrm>
          <a:prstGeom prst="rect">
            <a:avLst/>
          </a:prstGeom>
          <a:noFill/>
        </p:spPr>
        <p:txBody>
          <a:bodyPr wrap="square" rtlCol="0">
            <a:spAutoFit/>
          </a:bodyPr>
          <a:lstStyle/>
          <a:p>
            <a:pPr algn="r"/>
            <a:r>
              <a:rPr lang="fr-FR" dirty="0"/>
              <a:t>Projet 6</a:t>
            </a:r>
          </a:p>
        </p:txBody>
      </p:sp>
      <p:pic>
        <p:nvPicPr>
          <p:cNvPr id="10" name="Image 9">
            <a:extLst>
              <a:ext uri="{FF2B5EF4-FFF2-40B4-BE49-F238E27FC236}">
                <a16:creationId xmlns:a16="http://schemas.microsoft.com/office/drawing/2014/main" id="{ED302241-8232-43AC-95BD-73F6CA6D52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6883"/>
            <a:ext cx="852621" cy="399099"/>
          </a:xfrm>
          <a:prstGeom prst="rect">
            <a:avLst/>
          </a:prstGeom>
        </p:spPr>
      </p:pic>
      <p:sp>
        <p:nvSpPr>
          <p:cNvPr id="9" name="Espace réservé du contenu 8">
            <a:extLst>
              <a:ext uri="{FF2B5EF4-FFF2-40B4-BE49-F238E27FC236}">
                <a16:creationId xmlns:a16="http://schemas.microsoft.com/office/drawing/2014/main" id="{B7524F50-1876-8AC0-A39E-3200F43ACEF6}"/>
              </a:ext>
            </a:extLst>
          </p:cNvPr>
          <p:cNvSpPr>
            <a:spLocks noGrp="1"/>
          </p:cNvSpPr>
          <p:nvPr>
            <p:ph idx="1"/>
          </p:nvPr>
        </p:nvSpPr>
        <p:spPr>
          <a:xfrm>
            <a:off x="861238" y="1464657"/>
            <a:ext cx="10515600" cy="5520933"/>
          </a:xfrm>
        </p:spPr>
        <p:txBody>
          <a:bodyPr>
            <a:normAutofit fontScale="85000" lnSpcReduction="10000"/>
          </a:bodyPr>
          <a:lstStyle/>
          <a:p>
            <a:pPr marL="0" indent="0" algn="l">
              <a:buNone/>
            </a:pPr>
            <a:r>
              <a:rPr lang="fr-FR" sz="4000" b="0" i="0" u="none" strike="noStrike" baseline="0" dirty="0">
                <a:latin typeface="AGaramondPro-Regular"/>
              </a:rPr>
              <a:t>« Or il y avait une fois, dans une île déserte des bords de la mer Rouge, un Parsi dont le bonnet reflétait les rayons du soleil avec une </a:t>
            </a:r>
            <a:r>
              <a:rPr lang="fr-FR" sz="4000" b="0" i="0" u="none" strike="noStrike" baseline="0">
                <a:latin typeface="AGaramondPro-Regular"/>
              </a:rPr>
              <a:t>splendeur-plus-qu’orientale</a:t>
            </a:r>
            <a:r>
              <a:rPr lang="fr-FR" sz="4000" b="0" i="0" u="none" strike="noStrike" baseline="0" dirty="0">
                <a:latin typeface="AGaramondPro-Regular"/>
              </a:rPr>
              <a:t>. Et ce Parsi vivait au bord de la mer Rouge sans rien de plus que son bonnet et son couteau, et un fourneau de cuisine, de l’espèce à laquelle il ne faut jamais toucher.</a:t>
            </a:r>
          </a:p>
          <a:p>
            <a:pPr marL="0" indent="0" algn="l">
              <a:buNone/>
            </a:pPr>
            <a:r>
              <a:rPr lang="fr-FR" sz="4000" b="0" i="0" u="none" strike="noStrike" baseline="0" dirty="0">
                <a:latin typeface="AGaramondPro-Regular"/>
              </a:rPr>
              <a:t>Un jour, il prit de la farine, de l’eau, des raisins, du sucre, ... et se confectionna un gâteau qui avait deux pieds de large et trois d’épaisseur. C’était positivement un comestible superlatif (ça, c’est de la magie), et il le mit dans le four, parce qu’on lui permettait, à lui, de se servir de ce four, et le fit cuire, cuire jusqu’à ce qu’il fût à point et sentit bon.</a:t>
            </a:r>
            <a:endParaRPr lang="fr-FR" sz="19900" b="0" i="0" u="none" strike="noStrike" baseline="0" dirty="0">
              <a:latin typeface="MyriadPro-SemiCn"/>
            </a:endParaRPr>
          </a:p>
        </p:txBody>
      </p:sp>
      <p:sp>
        <p:nvSpPr>
          <p:cNvPr id="12" name="Titre 1">
            <a:extLst>
              <a:ext uri="{FF2B5EF4-FFF2-40B4-BE49-F238E27FC236}">
                <a16:creationId xmlns:a16="http://schemas.microsoft.com/office/drawing/2014/main" id="{30B07435-169D-4980-93B8-7D892FEFD7E8}"/>
              </a:ext>
            </a:extLst>
          </p:cNvPr>
          <p:cNvSpPr>
            <a:spLocks noGrp="1"/>
          </p:cNvSpPr>
          <p:nvPr>
            <p:ph type="title"/>
          </p:nvPr>
        </p:nvSpPr>
        <p:spPr>
          <a:xfrm>
            <a:off x="2277799" y="258802"/>
            <a:ext cx="7371298" cy="500269"/>
          </a:xfrm>
        </p:spPr>
        <p:txBody>
          <a:bodyPr>
            <a:noAutofit/>
          </a:bodyPr>
          <a:lstStyle/>
          <a:p>
            <a:pPr algn="ctr"/>
            <a:r>
              <a:rPr lang="fr-FR" sz="4000" b="1" dirty="0">
                <a:solidFill>
                  <a:srgbClr val="7030A0"/>
                </a:solidFill>
              </a:rPr>
              <a:t>Extrait : le rhinocéros et sa peau</a:t>
            </a:r>
          </a:p>
        </p:txBody>
      </p:sp>
      <p:pic>
        <p:nvPicPr>
          <p:cNvPr id="7" name="Image 6">
            <a:extLst>
              <a:ext uri="{FF2B5EF4-FFF2-40B4-BE49-F238E27FC236}">
                <a16:creationId xmlns:a16="http://schemas.microsoft.com/office/drawing/2014/main" id="{C768FB3D-CFD0-9722-A8E3-5BDF8607B204}"/>
              </a:ext>
            </a:extLst>
          </p:cNvPr>
          <p:cNvPicPr>
            <a:picLocks noChangeAspect="1"/>
          </p:cNvPicPr>
          <p:nvPr/>
        </p:nvPicPr>
        <p:blipFill>
          <a:blip r:embed="rId3"/>
          <a:stretch>
            <a:fillRect/>
          </a:stretch>
        </p:blipFill>
        <p:spPr>
          <a:xfrm>
            <a:off x="10693594" y="105054"/>
            <a:ext cx="1292560" cy="1440000"/>
          </a:xfrm>
          <a:prstGeom prst="rect">
            <a:avLst/>
          </a:prstGeom>
        </p:spPr>
      </p:pic>
    </p:spTree>
    <p:extLst>
      <p:ext uri="{BB962C8B-B14F-4D97-AF65-F5344CB8AC3E}">
        <p14:creationId xmlns:p14="http://schemas.microsoft.com/office/powerpoint/2010/main" val="40435506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A730E1E7-82E6-4BC3-8449-28C1EEDB3A91}"/>
              </a:ext>
            </a:extLst>
          </p:cNvPr>
          <p:cNvSpPr txBox="1"/>
          <p:nvPr/>
        </p:nvSpPr>
        <p:spPr>
          <a:xfrm>
            <a:off x="8305800" y="6229866"/>
            <a:ext cx="3680354" cy="369332"/>
          </a:xfrm>
          <a:prstGeom prst="rect">
            <a:avLst/>
          </a:prstGeom>
          <a:noFill/>
        </p:spPr>
        <p:txBody>
          <a:bodyPr wrap="square" rtlCol="0">
            <a:spAutoFit/>
          </a:bodyPr>
          <a:lstStyle/>
          <a:p>
            <a:pPr algn="r"/>
            <a:r>
              <a:rPr lang="fr-FR" dirty="0"/>
              <a:t>Projet 6</a:t>
            </a:r>
          </a:p>
        </p:txBody>
      </p:sp>
      <p:pic>
        <p:nvPicPr>
          <p:cNvPr id="10" name="Image 9">
            <a:extLst>
              <a:ext uri="{FF2B5EF4-FFF2-40B4-BE49-F238E27FC236}">
                <a16:creationId xmlns:a16="http://schemas.microsoft.com/office/drawing/2014/main" id="{ED302241-8232-43AC-95BD-73F6CA6D52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6883"/>
            <a:ext cx="852621" cy="399099"/>
          </a:xfrm>
          <a:prstGeom prst="rect">
            <a:avLst/>
          </a:prstGeom>
        </p:spPr>
      </p:pic>
      <p:sp>
        <p:nvSpPr>
          <p:cNvPr id="9" name="Espace réservé du contenu 8">
            <a:extLst>
              <a:ext uri="{FF2B5EF4-FFF2-40B4-BE49-F238E27FC236}">
                <a16:creationId xmlns:a16="http://schemas.microsoft.com/office/drawing/2014/main" id="{B7524F50-1876-8AC0-A39E-3200F43ACEF6}"/>
              </a:ext>
            </a:extLst>
          </p:cNvPr>
          <p:cNvSpPr>
            <a:spLocks noGrp="1"/>
          </p:cNvSpPr>
          <p:nvPr>
            <p:ph idx="1"/>
          </p:nvPr>
        </p:nvSpPr>
        <p:spPr>
          <a:xfrm>
            <a:off x="861238" y="2055377"/>
            <a:ext cx="10515600" cy="4930213"/>
          </a:xfrm>
        </p:spPr>
        <p:txBody>
          <a:bodyPr>
            <a:normAutofit/>
          </a:bodyPr>
          <a:lstStyle/>
          <a:p>
            <a:pPr marL="0" indent="0" algn="l">
              <a:buNone/>
            </a:pPr>
            <a:r>
              <a:rPr lang="fr-FR" sz="3600" b="0" i="0" u="none" strike="noStrike" baseline="0" dirty="0">
                <a:latin typeface="AGaramondPro-Regular"/>
              </a:rPr>
              <a:t>Mais au moment où il allait le manger, voici que descendit à la grève, sortant des déserts inhabités de l’intérieur, un rhinocéros avec une corne sur le nez, deux petits yeux de cochon et peu de manière. En ce temps-là, la peau du rhinocéros lui allait tout juste et collait partout. Elle ne faisait pas de plis nulle part.</a:t>
            </a:r>
          </a:p>
          <a:p>
            <a:pPr marL="0" indent="0" algn="l">
              <a:buNone/>
            </a:pPr>
            <a:r>
              <a:rPr lang="fr-FR" sz="3600" b="0" i="0" u="none" strike="noStrike" baseline="0" dirty="0">
                <a:latin typeface="AGaramondPro-Regular"/>
              </a:rPr>
              <a:t>Il ressemblait tout à fait à un rhinocéros d’Arche de Noé, mais en beaucoup plus gros naturellement.</a:t>
            </a:r>
            <a:endParaRPr lang="fr-FR" sz="49800" b="0" i="0" u="none" strike="noStrike" baseline="0" dirty="0">
              <a:latin typeface="MyriadPro-SemiCn"/>
            </a:endParaRPr>
          </a:p>
        </p:txBody>
      </p:sp>
      <p:sp>
        <p:nvSpPr>
          <p:cNvPr id="12" name="Titre 1">
            <a:extLst>
              <a:ext uri="{FF2B5EF4-FFF2-40B4-BE49-F238E27FC236}">
                <a16:creationId xmlns:a16="http://schemas.microsoft.com/office/drawing/2014/main" id="{30B07435-169D-4980-93B8-7D892FEFD7E8}"/>
              </a:ext>
            </a:extLst>
          </p:cNvPr>
          <p:cNvSpPr>
            <a:spLocks noGrp="1"/>
          </p:cNvSpPr>
          <p:nvPr>
            <p:ph type="title"/>
          </p:nvPr>
        </p:nvSpPr>
        <p:spPr>
          <a:xfrm>
            <a:off x="2277799" y="258802"/>
            <a:ext cx="7371298" cy="500269"/>
          </a:xfrm>
        </p:spPr>
        <p:txBody>
          <a:bodyPr>
            <a:noAutofit/>
          </a:bodyPr>
          <a:lstStyle/>
          <a:p>
            <a:pPr algn="ctr"/>
            <a:r>
              <a:rPr lang="fr-FR" sz="4000" b="1" dirty="0">
                <a:solidFill>
                  <a:srgbClr val="7030A0"/>
                </a:solidFill>
              </a:rPr>
              <a:t>suite</a:t>
            </a:r>
          </a:p>
        </p:txBody>
      </p:sp>
      <p:pic>
        <p:nvPicPr>
          <p:cNvPr id="7" name="Image 6">
            <a:extLst>
              <a:ext uri="{FF2B5EF4-FFF2-40B4-BE49-F238E27FC236}">
                <a16:creationId xmlns:a16="http://schemas.microsoft.com/office/drawing/2014/main" id="{C768FB3D-CFD0-9722-A8E3-5BDF8607B204}"/>
              </a:ext>
            </a:extLst>
          </p:cNvPr>
          <p:cNvPicPr>
            <a:picLocks noChangeAspect="1"/>
          </p:cNvPicPr>
          <p:nvPr/>
        </p:nvPicPr>
        <p:blipFill>
          <a:blip r:embed="rId3"/>
          <a:stretch>
            <a:fillRect/>
          </a:stretch>
        </p:blipFill>
        <p:spPr>
          <a:xfrm>
            <a:off x="10592747" y="258802"/>
            <a:ext cx="1292560" cy="1440000"/>
          </a:xfrm>
          <a:prstGeom prst="rect">
            <a:avLst/>
          </a:prstGeom>
        </p:spPr>
      </p:pic>
    </p:spTree>
    <p:extLst>
      <p:ext uri="{BB962C8B-B14F-4D97-AF65-F5344CB8AC3E}">
        <p14:creationId xmlns:p14="http://schemas.microsoft.com/office/powerpoint/2010/main" val="35180265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9A45E"/>
        </a:solidFill>
        <a:effectLst/>
      </p:bgPr>
    </p:bg>
    <p:spTree>
      <p:nvGrpSpPr>
        <p:cNvPr id="1" name=""/>
        <p:cNvGrpSpPr/>
        <p:nvPr/>
      </p:nvGrpSpPr>
      <p:grpSpPr>
        <a:xfrm>
          <a:off x="0" y="0"/>
          <a:ext cx="0" cy="0"/>
          <a:chOff x="0" y="0"/>
          <a:chExt cx="0" cy="0"/>
        </a:xfrm>
      </p:grpSpPr>
      <p:pic>
        <p:nvPicPr>
          <p:cNvPr id="10" name="Image 9">
            <a:extLst>
              <a:ext uri="{FF2B5EF4-FFF2-40B4-BE49-F238E27FC236}">
                <a16:creationId xmlns:a16="http://schemas.microsoft.com/office/drawing/2014/main" id="{ED302241-8232-43AC-95BD-73F6CA6D52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6883"/>
            <a:ext cx="852621" cy="399099"/>
          </a:xfrm>
          <a:prstGeom prst="rect">
            <a:avLst/>
          </a:prstGeom>
        </p:spPr>
      </p:pic>
      <p:pic>
        <p:nvPicPr>
          <p:cNvPr id="5" name="Image 4">
            <a:extLst>
              <a:ext uri="{FF2B5EF4-FFF2-40B4-BE49-F238E27FC236}">
                <a16:creationId xmlns:a16="http://schemas.microsoft.com/office/drawing/2014/main" id="{06DF068D-AE9C-5414-5403-3430F131D5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2923" y="189000"/>
            <a:ext cx="4486154" cy="6480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627977646"/>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TotalTime>
  <Words>268</Words>
  <Application>Microsoft Office PowerPoint</Application>
  <PresentationFormat>Grand écran</PresentationFormat>
  <Paragraphs>11</Paragraphs>
  <Slides>4</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4</vt:i4>
      </vt:variant>
    </vt:vector>
  </HeadingPairs>
  <TitlesOfParts>
    <vt:vector size="10" baseType="lpstr">
      <vt:lpstr>AGaramondPro-Regular</vt:lpstr>
      <vt:lpstr>Arial</vt:lpstr>
      <vt:lpstr>Calibri</vt:lpstr>
      <vt:lpstr>Calibri Light</vt:lpstr>
      <vt:lpstr>MyriadPro-SemiCn</vt:lpstr>
      <vt:lpstr>Thème Office</vt:lpstr>
      <vt:lpstr>Stratégie 7: Émettre des hypothèses. </vt:lpstr>
      <vt:lpstr>Extrait : le rhinocéros et sa peau</vt:lpstr>
      <vt:lpstr>suite</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Activité d’oral</dc:title>
  <dc:creator>MHF</dc:creator>
  <cp:lastModifiedBy>MH</cp:lastModifiedBy>
  <cp:revision>38</cp:revision>
  <dcterms:created xsi:type="dcterms:W3CDTF">2021-07-17T07:25:24Z</dcterms:created>
  <dcterms:modified xsi:type="dcterms:W3CDTF">2022-09-08T00:07:55Z</dcterms:modified>
</cp:coreProperties>
</file>